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92" r:id="rId3"/>
    <p:sldId id="303" r:id="rId4"/>
    <p:sldId id="287" r:id="rId5"/>
    <p:sldId id="288" r:id="rId6"/>
    <p:sldId id="293" r:id="rId7"/>
    <p:sldId id="258" r:id="rId8"/>
    <p:sldId id="280" r:id="rId9"/>
    <p:sldId id="261" r:id="rId10"/>
    <p:sldId id="262" r:id="rId11"/>
    <p:sldId id="296" r:id="rId12"/>
    <p:sldId id="304" r:id="rId13"/>
    <p:sldId id="302" r:id="rId14"/>
    <p:sldId id="301" r:id="rId15"/>
    <p:sldId id="306" r:id="rId16"/>
    <p:sldId id="305" r:id="rId17"/>
    <p:sldId id="298" r:id="rId18"/>
    <p:sldId id="285"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07/12/2023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16</a:t>
            </a:fld>
            <a:endParaRPr lang="en-GB"/>
          </a:p>
        </p:txBody>
      </p:sp>
    </p:spTree>
    <p:extLst>
      <p:ext uri="{BB962C8B-B14F-4D97-AF65-F5344CB8AC3E}">
        <p14:creationId xmlns:p14="http://schemas.microsoft.com/office/powerpoint/2010/main" val="224013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1.jpeg"/><Relationship Id="rId4" Type="http://schemas.openxmlformats.org/officeDocument/2006/relationships/image" Target="../media/image6.jpeg"/><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pic>
        <p:nvPicPr>
          <p:cNvPr id="4" name="Picture 3">
            <a:extLst>
              <a:ext uri="{FF2B5EF4-FFF2-40B4-BE49-F238E27FC236}">
                <a16:creationId xmlns:a16="http://schemas.microsoft.com/office/drawing/2014/main" id="{EC6D6E17-C299-008E-B444-293A21BA0AB2}"/>
              </a:ext>
            </a:extLst>
          </p:cNvPr>
          <p:cNvPicPr>
            <a:picLocks noChangeAspect="1"/>
          </p:cNvPicPr>
          <p:nvPr/>
        </p:nvPicPr>
        <p:blipFill rotWithShape="1">
          <a:blip r:embed="rId2"/>
          <a:srcRect l="61266" t="5324" r="7937" b="80601"/>
          <a:stretch/>
        </p:blipFill>
        <p:spPr>
          <a:xfrm>
            <a:off x="5569395" y="4822275"/>
            <a:ext cx="1014918" cy="965299"/>
          </a:xfrm>
          <a:prstGeom prst="rect">
            <a:avLst/>
          </a:prstGeom>
        </p:spPr>
      </p:pic>
      <p:pic>
        <p:nvPicPr>
          <p:cNvPr id="5" name="Picture 4">
            <a:extLst>
              <a:ext uri="{FF2B5EF4-FFF2-40B4-BE49-F238E27FC236}">
                <a16:creationId xmlns:a16="http://schemas.microsoft.com/office/drawing/2014/main" id="{626121D3-8E3C-CCB1-FC73-03FA1BF4B7C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8455263" y="5118455"/>
            <a:ext cx="976008" cy="795065"/>
          </a:xfrm>
          <a:prstGeom prst="rect">
            <a:avLst/>
          </a:prstGeom>
        </p:spPr>
      </p:pic>
      <p:pic>
        <p:nvPicPr>
          <p:cNvPr id="6" name="Picture 2" descr="Image result for gang beasts punch force mod">
            <a:extLst>
              <a:ext uri="{FF2B5EF4-FFF2-40B4-BE49-F238E27FC236}">
                <a16:creationId xmlns:a16="http://schemas.microsoft.com/office/drawing/2014/main" id="{F6A36327-8E5F-2DBA-D81A-9299BF34A3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9431270" y="4822275"/>
            <a:ext cx="2571059" cy="1559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69D1E3-7B52-C311-7DE9-749BEA6C4C3A}"/>
              </a:ext>
            </a:extLst>
          </p:cNvPr>
          <p:cNvPicPr>
            <a:picLocks noChangeAspect="1"/>
          </p:cNvPicPr>
          <p:nvPr/>
        </p:nvPicPr>
        <p:blipFill rotWithShape="1">
          <a:blip r:embed="rId2"/>
          <a:srcRect l="61266" t="5324" r="7937" b="80601"/>
          <a:stretch/>
        </p:blipFill>
        <p:spPr>
          <a:xfrm>
            <a:off x="7129871" y="4635806"/>
            <a:ext cx="1014918" cy="965299"/>
          </a:xfrm>
          <a:prstGeom prst="rect">
            <a:avLst/>
          </a:prstGeom>
        </p:spPr>
      </p:pic>
      <p:pic>
        <p:nvPicPr>
          <p:cNvPr id="8" name="Picture 7">
            <a:extLst>
              <a:ext uri="{FF2B5EF4-FFF2-40B4-BE49-F238E27FC236}">
                <a16:creationId xmlns:a16="http://schemas.microsoft.com/office/drawing/2014/main" id="{2396B002-3C99-3B76-4CE0-7300824E0DBC}"/>
              </a:ext>
            </a:extLst>
          </p:cNvPr>
          <p:cNvPicPr>
            <a:picLocks noChangeAspect="1"/>
          </p:cNvPicPr>
          <p:nvPr/>
        </p:nvPicPr>
        <p:blipFill rotWithShape="1">
          <a:blip r:embed="rId2"/>
          <a:srcRect l="61266" t="5324" r="7937" b="80601"/>
          <a:stretch/>
        </p:blipFill>
        <p:spPr>
          <a:xfrm>
            <a:off x="6654029" y="5422675"/>
            <a:ext cx="1014918" cy="965299"/>
          </a:xfrm>
          <a:prstGeom prst="rect">
            <a:avLst/>
          </a:prstGeom>
        </p:spPr>
      </p:pic>
      <p:cxnSp>
        <p:nvCxnSpPr>
          <p:cNvPr id="9" name="Straight Connector 8">
            <a:extLst>
              <a:ext uri="{FF2B5EF4-FFF2-40B4-BE49-F238E27FC236}">
                <a16:creationId xmlns:a16="http://schemas.microsoft.com/office/drawing/2014/main" id="{251E7B5A-ECA8-3316-5A9A-84196669E20D}"/>
              </a:ext>
            </a:extLst>
          </p:cNvPr>
          <p:cNvCxnSpPr>
            <a:cxnSpLocks/>
          </p:cNvCxnSpPr>
          <p:nvPr/>
        </p:nvCxnSpPr>
        <p:spPr>
          <a:xfrm flipH="1">
            <a:off x="6258230" y="487713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3D64D2-3286-2EE9-9F8F-76500FA4E38B}"/>
              </a:ext>
            </a:extLst>
          </p:cNvPr>
          <p:cNvCxnSpPr>
            <a:cxnSpLocks/>
          </p:cNvCxnSpPr>
          <p:nvPr/>
        </p:nvCxnSpPr>
        <p:spPr>
          <a:xfrm flipH="1">
            <a:off x="8390815" y="5185849"/>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B69A09-6C84-3FC9-BF5B-E20C78BA6DD5}"/>
              </a:ext>
            </a:extLst>
          </p:cNvPr>
          <p:cNvCxnSpPr>
            <a:cxnSpLocks/>
          </p:cNvCxnSpPr>
          <p:nvPr/>
        </p:nvCxnSpPr>
        <p:spPr>
          <a:xfrm flipH="1">
            <a:off x="7787700" y="5753215"/>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0F945CF-F7B4-4EDD-11E6-6774044F572D}"/>
              </a:ext>
            </a:extLst>
          </p:cNvPr>
          <p:cNvCxnSpPr>
            <a:cxnSpLocks/>
          </p:cNvCxnSpPr>
          <p:nvPr/>
        </p:nvCxnSpPr>
        <p:spPr>
          <a:xfrm flipH="1" flipV="1">
            <a:off x="7941318" y="6112063"/>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10962385-5AA9-AF9C-3F25-F269DBB31F60}"/>
              </a:ext>
            </a:extLst>
          </p:cNvPr>
          <p:cNvGrpSpPr/>
          <p:nvPr/>
        </p:nvGrpSpPr>
        <p:grpSpPr>
          <a:xfrm rot="18461864">
            <a:off x="11343005" y="4005496"/>
            <a:ext cx="809952" cy="656730"/>
            <a:chOff x="5811970" y="4568844"/>
            <a:chExt cx="685189" cy="482649"/>
          </a:xfrm>
        </p:grpSpPr>
        <p:cxnSp>
          <p:nvCxnSpPr>
            <p:cNvPr id="14" name="Straight Connector 13">
              <a:extLst>
                <a:ext uri="{FF2B5EF4-FFF2-40B4-BE49-F238E27FC236}">
                  <a16:creationId xmlns:a16="http://schemas.microsoft.com/office/drawing/2014/main" id="{899B76BA-DAAA-AF74-4C6C-1D4D73CDA2A9}"/>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557E761-5A17-1E1F-33F8-B8E2CA279324}"/>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6605FDC-C7E4-C743-EB68-CC3A4ABC263A}"/>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AB939D4-C53B-2D34-870F-C009778C5253}"/>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94FD96-4FC8-A249-8E54-74C53DF9F690}"/>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1A656F3-CB35-9DAA-F5A4-DBF3DBE2B75B}"/>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20" name="Group 19">
            <a:extLst>
              <a:ext uri="{FF2B5EF4-FFF2-40B4-BE49-F238E27FC236}">
                <a16:creationId xmlns:a16="http://schemas.microsoft.com/office/drawing/2014/main" id="{07415EB5-C1ED-AF73-C98A-83D90E7C8153}"/>
              </a:ext>
            </a:extLst>
          </p:cNvPr>
          <p:cNvGrpSpPr/>
          <p:nvPr/>
        </p:nvGrpSpPr>
        <p:grpSpPr>
          <a:xfrm>
            <a:off x="8680619" y="4990135"/>
            <a:ext cx="285945" cy="77185"/>
            <a:chOff x="3581398" y="5343186"/>
            <a:chExt cx="285945" cy="77185"/>
          </a:xfrm>
        </p:grpSpPr>
        <p:cxnSp>
          <p:nvCxnSpPr>
            <p:cNvPr id="21" name="Straight Connector 20">
              <a:extLst>
                <a:ext uri="{FF2B5EF4-FFF2-40B4-BE49-F238E27FC236}">
                  <a16:creationId xmlns:a16="http://schemas.microsoft.com/office/drawing/2014/main" id="{F0A86D0F-27A5-BBCA-FAAB-DBF48419A6DD}"/>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10D9CBC-4FB9-565E-D43F-E3134248593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3" name="Group 22">
            <a:extLst>
              <a:ext uri="{FF2B5EF4-FFF2-40B4-BE49-F238E27FC236}">
                <a16:creationId xmlns:a16="http://schemas.microsoft.com/office/drawing/2014/main" id="{F9D27C61-751E-F4B9-A590-98A3B90A285E}"/>
              </a:ext>
            </a:extLst>
          </p:cNvPr>
          <p:cNvGrpSpPr/>
          <p:nvPr/>
        </p:nvGrpSpPr>
        <p:grpSpPr>
          <a:xfrm>
            <a:off x="8278541" y="5677557"/>
            <a:ext cx="285945" cy="77185"/>
            <a:chOff x="3581398" y="5343186"/>
            <a:chExt cx="285945" cy="77185"/>
          </a:xfrm>
        </p:grpSpPr>
        <p:cxnSp>
          <p:nvCxnSpPr>
            <p:cNvPr id="24" name="Straight Connector 23">
              <a:extLst>
                <a:ext uri="{FF2B5EF4-FFF2-40B4-BE49-F238E27FC236}">
                  <a16:creationId xmlns:a16="http://schemas.microsoft.com/office/drawing/2014/main" id="{F3E74EAC-5ACD-23CA-CE86-70C8D948BAB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F62BC6B-A01D-B06C-AFFE-C7729C415B9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6" name="Group 25">
            <a:extLst>
              <a:ext uri="{FF2B5EF4-FFF2-40B4-BE49-F238E27FC236}">
                <a16:creationId xmlns:a16="http://schemas.microsoft.com/office/drawing/2014/main" id="{9F054D70-FEE7-89F1-793E-00C7C83B994E}"/>
              </a:ext>
            </a:extLst>
          </p:cNvPr>
          <p:cNvGrpSpPr/>
          <p:nvPr/>
        </p:nvGrpSpPr>
        <p:grpSpPr>
          <a:xfrm>
            <a:off x="6446496" y="5868864"/>
            <a:ext cx="285945" cy="77185"/>
            <a:chOff x="3581398" y="5343186"/>
            <a:chExt cx="285945" cy="77185"/>
          </a:xfrm>
        </p:grpSpPr>
        <p:cxnSp>
          <p:nvCxnSpPr>
            <p:cNvPr id="27" name="Straight Connector 26">
              <a:extLst>
                <a:ext uri="{FF2B5EF4-FFF2-40B4-BE49-F238E27FC236}">
                  <a16:creationId xmlns:a16="http://schemas.microsoft.com/office/drawing/2014/main" id="{26E6A160-20E2-A806-004C-B5FD5AD3512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0918458-F5EB-64A2-9D47-6ADEE185D1C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37BC24FF-E7F4-2880-5141-F7FCD8F9B8F6}"/>
              </a:ext>
            </a:extLst>
          </p:cNvPr>
          <p:cNvGrpSpPr/>
          <p:nvPr/>
        </p:nvGrpSpPr>
        <p:grpSpPr>
          <a:xfrm>
            <a:off x="5914718" y="4918786"/>
            <a:ext cx="285945" cy="77185"/>
            <a:chOff x="3581398" y="5343186"/>
            <a:chExt cx="285945" cy="77185"/>
          </a:xfrm>
        </p:grpSpPr>
        <p:cxnSp>
          <p:nvCxnSpPr>
            <p:cNvPr id="30" name="Straight Connector 29">
              <a:extLst>
                <a:ext uri="{FF2B5EF4-FFF2-40B4-BE49-F238E27FC236}">
                  <a16:creationId xmlns:a16="http://schemas.microsoft.com/office/drawing/2014/main" id="{E28097F6-655B-9C55-D539-52F45432134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674744D-DF6B-67D2-32A6-9F5ABC870EB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2" name="Group 31">
            <a:extLst>
              <a:ext uri="{FF2B5EF4-FFF2-40B4-BE49-F238E27FC236}">
                <a16:creationId xmlns:a16="http://schemas.microsoft.com/office/drawing/2014/main" id="{CDF16B14-79B1-CD41-8D82-0283C084898F}"/>
              </a:ext>
            </a:extLst>
          </p:cNvPr>
          <p:cNvGrpSpPr/>
          <p:nvPr/>
        </p:nvGrpSpPr>
        <p:grpSpPr>
          <a:xfrm>
            <a:off x="7526270" y="4711261"/>
            <a:ext cx="285945" cy="77185"/>
            <a:chOff x="3581398" y="5343186"/>
            <a:chExt cx="285945" cy="77185"/>
          </a:xfrm>
        </p:grpSpPr>
        <p:cxnSp>
          <p:nvCxnSpPr>
            <p:cNvPr id="33" name="Straight Connector 32">
              <a:extLst>
                <a:ext uri="{FF2B5EF4-FFF2-40B4-BE49-F238E27FC236}">
                  <a16:creationId xmlns:a16="http://schemas.microsoft.com/office/drawing/2014/main" id="{2DCBFFCA-8837-B70B-3F08-596FE21E481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67A00CC6-2615-7FF4-450B-3E9BD30D941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A2A847BE-6026-5EA6-2B34-567298A427AF}"/>
              </a:ext>
            </a:extLst>
          </p:cNvPr>
          <p:cNvGrpSpPr/>
          <p:nvPr/>
        </p:nvGrpSpPr>
        <p:grpSpPr>
          <a:xfrm>
            <a:off x="9935491" y="5048489"/>
            <a:ext cx="285945" cy="77185"/>
            <a:chOff x="3581398" y="5343186"/>
            <a:chExt cx="285945" cy="77185"/>
          </a:xfrm>
        </p:grpSpPr>
        <p:cxnSp>
          <p:nvCxnSpPr>
            <p:cNvPr id="36" name="Straight Connector 35">
              <a:extLst>
                <a:ext uri="{FF2B5EF4-FFF2-40B4-BE49-F238E27FC236}">
                  <a16:creationId xmlns:a16="http://schemas.microsoft.com/office/drawing/2014/main" id="{02E54EA7-7C14-A7F3-3C7C-90CD99B8A7E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3AD53CA-5022-4775-1770-FFED74FEF914}"/>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DD0BE690-955D-842C-B52A-55EF6E14886A}"/>
              </a:ext>
            </a:extLst>
          </p:cNvPr>
          <p:cNvGrpSpPr/>
          <p:nvPr/>
        </p:nvGrpSpPr>
        <p:grpSpPr>
          <a:xfrm>
            <a:off x="10525636" y="5074430"/>
            <a:ext cx="285945" cy="77185"/>
            <a:chOff x="3581398" y="5343186"/>
            <a:chExt cx="285945" cy="77185"/>
          </a:xfrm>
        </p:grpSpPr>
        <p:cxnSp>
          <p:nvCxnSpPr>
            <p:cNvPr id="39" name="Straight Connector 38">
              <a:extLst>
                <a:ext uri="{FF2B5EF4-FFF2-40B4-BE49-F238E27FC236}">
                  <a16:creationId xmlns:a16="http://schemas.microsoft.com/office/drawing/2014/main" id="{E0290D71-BCCD-2795-8F6B-09E1159AF993}"/>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39B4245A-0508-F571-A0EF-8B797ADB89D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1" name="Group 40">
            <a:extLst>
              <a:ext uri="{FF2B5EF4-FFF2-40B4-BE49-F238E27FC236}">
                <a16:creationId xmlns:a16="http://schemas.microsoft.com/office/drawing/2014/main" id="{DF6FBD9A-9617-95F0-2A4E-62A5D3FE9781}"/>
              </a:ext>
            </a:extLst>
          </p:cNvPr>
          <p:cNvGrpSpPr/>
          <p:nvPr/>
        </p:nvGrpSpPr>
        <p:grpSpPr>
          <a:xfrm>
            <a:off x="9452349" y="5703488"/>
            <a:ext cx="285945" cy="77185"/>
            <a:chOff x="3581398" y="5343186"/>
            <a:chExt cx="285945" cy="77185"/>
          </a:xfrm>
        </p:grpSpPr>
        <p:cxnSp>
          <p:nvCxnSpPr>
            <p:cNvPr id="42" name="Straight Connector 41">
              <a:extLst>
                <a:ext uri="{FF2B5EF4-FFF2-40B4-BE49-F238E27FC236}">
                  <a16:creationId xmlns:a16="http://schemas.microsoft.com/office/drawing/2014/main" id="{2D364756-E848-E4AF-5C5E-799A265FAF1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ECA4EF8-961A-3963-C352-0EAA9114E612}"/>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4" name="Group 43">
            <a:extLst>
              <a:ext uri="{FF2B5EF4-FFF2-40B4-BE49-F238E27FC236}">
                <a16:creationId xmlns:a16="http://schemas.microsoft.com/office/drawing/2014/main" id="{1C5FA76D-838A-8628-4479-79900045B374}"/>
              </a:ext>
            </a:extLst>
          </p:cNvPr>
          <p:cNvGrpSpPr/>
          <p:nvPr/>
        </p:nvGrpSpPr>
        <p:grpSpPr>
          <a:xfrm>
            <a:off x="7036644" y="5495965"/>
            <a:ext cx="285945" cy="77185"/>
            <a:chOff x="3581398" y="5343186"/>
            <a:chExt cx="285945" cy="77185"/>
          </a:xfrm>
        </p:grpSpPr>
        <p:cxnSp>
          <p:nvCxnSpPr>
            <p:cNvPr id="45" name="Straight Connector 44">
              <a:extLst>
                <a:ext uri="{FF2B5EF4-FFF2-40B4-BE49-F238E27FC236}">
                  <a16:creationId xmlns:a16="http://schemas.microsoft.com/office/drawing/2014/main" id="{C54C900A-02D1-1E7F-175D-1CDCCD4667A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3344E66A-D840-577A-CEB6-C014DBDF012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7" name="Group 46">
            <a:extLst>
              <a:ext uri="{FF2B5EF4-FFF2-40B4-BE49-F238E27FC236}">
                <a16:creationId xmlns:a16="http://schemas.microsoft.com/office/drawing/2014/main" id="{88E36DAD-BF69-4B07-2513-1872FE949EE6}"/>
              </a:ext>
            </a:extLst>
          </p:cNvPr>
          <p:cNvGrpSpPr/>
          <p:nvPr/>
        </p:nvGrpSpPr>
        <p:grpSpPr>
          <a:xfrm>
            <a:off x="6936131" y="5084158"/>
            <a:ext cx="285945" cy="77185"/>
            <a:chOff x="3581398" y="5343186"/>
            <a:chExt cx="285945" cy="77185"/>
          </a:xfrm>
        </p:grpSpPr>
        <p:cxnSp>
          <p:nvCxnSpPr>
            <p:cNvPr id="48" name="Straight Connector 47">
              <a:extLst>
                <a:ext uri="{FF2B5EF4-FFF2-40B4-BE49-F238E27FC236}">
                  <a16:creationId xmlns:a16="http://schemas.microsoft.com/office/drawing/2014/main" id="{BAA70129-FD33-72E6-8587-523910CE858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B4ED836-3ACF-0200-137A-4D73A4F3401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F6141B08-AE50-437B-97F2-E2FD94B39F45}"/>
              </a:ext>
            </a:extLst>
          </p:cNvPr>
          <p:cNvGrpSpPr/>
          <p:nvPr/>
        </p:nvGrpSpPr>
        <p:grpSpPr>
          <a:xfrm>
            <a:off x="5395920" y="5266331"/>
            <a:ext cx="285945" cy="77185"/>
            <a:chOff x="3581398" y="5343186"/>
            <a:chExt cx="285945" cy="77185"/>
          </a:xfrm>
        </p:grpSpPr>
        <p:cxnSp>
          <p:nvCxnSpPr>
            <p:cNvPr id="51" name="Straight Connector 50">
              <a:extLst>
                <a:ext uri="{FF2B5EF4-FFF2-40B4-BE49-F238E27FC236}">
                  <a16:creationId xmlns:a16="http://schemas.microsoft.com/office/drawing/2014/main" id="{61C938D9-CA4E-3F54-C21F-FE4220C730B1}"/>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E1FC9BE-19E8-4A79-E68A-A9DED61F7EE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3" name="Group 52">
            <a:extLst>
              <a:ext uri="{FF2B5EF4-FFF2-40B4-BE49-F238E27FC236}">
                <a16:creationId xmlns:a16="http://schemas.microsoft.com/office/drawing/2014/main" id="{4F994A52-E372-8B82-89E6-54EBBE34CAE5}"/>
              </a:ext>
            </a:extLst>
          </p:cNvPr>
          <p:cNvGrpSpPr/>
          <p:nvPr/>
        </p:nvGrpSpPr>
        <p:grpSpPr>
          <a:xfrm>
            <a:off x="6343849" y="4855091"/>
            <a:ext cx="285945" cy="77185"/>
            <a:chOff x="3581398" y="5343186"/>
            <a:chExt cx="285945" cy="77185"/>
          </a:xfrm>
        </p:grpSpPr>
        <p:cxnSp>
          <p:nvCxnSpPr>
            <p:cNvPr id="54" name="Straight Connector 53">
              <a:extLst>
                <a:ext uri="{FF2B5EF4-FFF2-40B4-BE49-F238E27FC236}">
                  <a16:creationId xmlns:a16="http://schemas.microsoft.com/office/drawing/2014/main" id="{ED6A2FEE-DB79-A772-F54B-2817947A4AF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FD8E2FC5-57D8-A17E-D1F5-F1C6D358580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
        <p:nvSpPr>
          <p:cNvPr id="56" name="TextBox 55">
            <a:extLst>
              <a:ext uri="{FF2B5EF4-FFF2-40B4-BE49-F238E27FC236}">
                <a16:creationId xmlns:a16="http://schemas.microsoft.com/office/drawing/2014/main" id="{F801AAE3-BF7A-408D-5D49-02063B988E5D}"/>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274013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1200329"/>
          </a:xfrm>
          <a:prstGeom prst="rect">
            <a:avLst/>
          </a:prstGeom>
          <a:noFill/>
        </p:spPr>
        <p:txBody>
          <a:bodyPr wrap="square" rtlCol="0">
            <a:spAutoFit/>
          </a:bodyPr>
          <a:lstStyle/>
          <a:p>
            <a:pPr algn="ctr"/>
            <a:r>
              <a:rPr lang="en-GB" dirty="0"/>
              <a:t>Features such as knockback powerups and picking up bodies to swing around were left out due to time constraints</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p:txBody>
          <a:bodyPr/>
          <a:lstStyle/>
          <a:p>
            <a:pPr marL="0" indent="0">
              <a:buNone/>
            </a:pPr>
            <a:r>
              <a:rPr lang="en-GB" dirty="0"/>
              <a:t>What went well?:</a:t>
            </a:r>
          </a:p>
          <a:p>
            <a:endParaRPr lang="en-GB" dirty="0"/>
          </a:p>
          <a:p>
            <a:pPr marL="0" indent="0">
              <a:buNone/>
            </a:pPr>
            <a:r>
              <a:rPr lang="en-GB" dirty="0"/>
              <a:t>What could have been done better?: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Variety</a:t>
            </a:r>
          </a:p>
          <a:p>
            <a:r>
              <a:rPr lang="en-US" dirty="0">
                <a:ea typeface="Calibri"/>
                <a:cs typeface="Calibri"/>
              </a:rPr>
              <a:t>Mechanics</a:t>
            </a:r>
          </a:p>
          <a:p>
            <a:endParaRPr lang="en-US" dirty="0">
              <a:ea typeface="Calibri"/>
              <a:cs typeface="Calibri"/>
            </a:endParaRPr>
          </a:p>
        </p:txBody>
      </p:sp>
    </p:spTree>
    <p:extLst>
      <p:ext uri="{BB962C8B-B14F-4D97-AF65-F5344CB8AC3E}">
        <p14:creationId xmlns:p14="http://schemas.microsoft.com/office/powerpoint/2010/main" val="175656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cs typeface="Calibri"/>
              </a:rPr>
              <a:t>Process improvements:</a:t>
            </a:r>
          </a:p>
          <a:p>
            <a:r>
              <a:rPr lang="en-US" dirty="0">
                <a:cs typeface="Calibri"/>
              </a:rPr>
              <a:t>Luke probably could have checked in less often</a:t>
            </a:r>
          </a:p>
          <a:p>
            <a:r>
              <a:rPr lang="en-US" dirty="0">
                <a:cs typeface="Calibri"/>
              </a:rPr>
              <a:t>Could have updated the design documents more during the 3rd-5</a:t>
            </a:r>
            <a:r>
              <a:rPr lang="en-US" baseline="30000" dirty="0">
                <a:cs typeface="Calibri"/>
              </a:rPr>
              <a:t>th</a:t>
            </a:r>
            <a:r>
              <a:rPr lang="en-US" dirty="0">
                <a:cs typeface="Calibri"/>
              </a:rPr>
              <a:t> weeks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05E7-A9B8-F2BD-E262-4B557C50E013}"/>
              </a:ext>
            </a:extLst>
          </p:cNvPr>
          <p:cNvSpPr>
            <a:spLocks noGrp="1"/>
          </p:cNvSpPr>
          <p:nvPr>
            <p:ph type="title"/>
          </p:nvPr>
        </p:nvSpPr>
        <p:spPr/>
        <p:txBody>
          <a:bodyPr/>
          <a:lstStyle/>
          <a:p>
            <a:r>
              <a:rPr lang="en-US" dirty="0">
                <a:ea typeface="Calibri Light"/>
                <a:cs typeface="Calibri Light"/>
              </a:rPr>
              <a:t>Posible Questions</a:t>
            </a:r>
            <a:endParaRPr lang="en-US" dirty="0"/>
          </a:p>
        </p:txBody>
      </p:sp>
      <p:sp>
        <p:nvSpPr>
          <p:cNvPr id="3" name="Content Placeholder 2">
            <a:extLst>
              <a:ext uri="{FF2B5EF4-FFF2-40B4-BE49-F238E27FC236}">
                <a16:creationId xmlns:a16="http://schemas.microsoft.com/office/drawing/2014/main" id="{F212CEC1-CF87-87D1-0DC9-0D67F69E3BE9}"/>
              </a:ext>
            </a:extLst>
          </p:cNvPr>
          <p:cNvSpPr>
            <a:spLocks noGrp="1"/>
          </p:cNvSpPr>
          <p:nvPr>
            <p:ph idx="1"/>
          </p:nvPr>
        </p:nvSpPr>
        <p:spPr/>
        <p:txBody>
          <a:bodyPr vert="horz" lIns="91440" tIns="45720" rIns="91440" bIns="45720" rtlCol="0" anchor="t">
            <a:normAutofit/>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p:txBody>
      </p:sp>
    </p:spTree>
    <p:extLst>
      <p:ext uri="{BB962C8B-B14F-4D97-AF65-F5344CB8AC3E}">
        <p14:creationId xmlns:p14="http://schemas.microsoft.com/office/powerpoint/2010/main" val="146729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Improvements</a:t>
            </a:r>
          </a:p>
          <a:p>
            <a:r>
              <a:rPr lang="en-GB" dirty="0"/>
              <a:t>Questions</a:t>
            </a:r>
          </a:p>
        </p:txBody>
      </p:sp>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668864"/>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r>
              <a:rPr lang="en-US" dirty="0">
                <a:cs typeface="Calibri"/>
              </a:rPr>
              <a:t>hotline </a:t>
            </a:r>
            <a:r>
              <a:rPr lang="en-US" dirty="0" err="1">
                <a:cs typeface="Calibri"/>
              </a:rPr>
              <a:t>miami</a:t>
            </a:r>
            <a:r>
              <a:rPr lang="en-US" dirty="0">
                <a:cs typeface="Calibri"/>
              </a:rPr>
              <a:t> esc level design with </a:t>
            </a:r>
            <a:r>
              <a:rPr lang="en-US" dirty="0" err="1">
                <a:cs typeface="Calibri"/>
              </a:rPr>
              <a:t>realife</a:t>
            </a:r>
            <a:r>
              <a:rPr lang="en-US" dirty="0">
                <a:cs typeface="Calibri"/>
              </a:rPr>
              <a:t> environment inspiration:</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a:t>
            </a:r>
          </a:p>
          <a:p>
            <a:r>
              <a:rPr lang="en-US" dirty="0">
                <a:cs typeface="Calibri" panose="020F0502020204030204"/>
              </a:rPr>
              <a:t>Raves</a:t>
            </a:r>
          </a:p>
          <a:p>
            <a:r>
              <a:rPr lang="en-US" dirty="0">
                <a:cs typeface="Calibri" panose="020F0502020204030204"/>
              </a:rPr>
              <a:t>Storage/supply rooms</a:t>
            </a:r>
          </a:p>
          <a:p>
            <a:r>
              <a:rPr lang="en-US" dirty="0">
                <a:cs typeface="Calibri" panose="020F0502020204030204"/>
              </a:rPr>
              <a:t>(+ Gang beast influence)</a:t>
            </a: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64864A08-A193-38B0-EBF8-1AAD2D82A236}"/>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Bedford Hotel restaurants &amp; bars near British Museum">
            <a:extLst>
              <a:ext uri="{FF2B5EF4-FFF2-40B4-BE49-F238E27FC236}">
                <a16:creationId xmlns:a16="http://schemas.microsoft.com/office/drawing/2014/main" id="{B1EBDA43-2A4C-06C0-85DD-8289B49E0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42" r="2" b="18455"/>
          <a:stretch/>
        </p:blipFill>
        <p:spPr bwMode="auto">
          <a:xfrm>
            <a:off x="7252072" y="1590571"/>
            <a:ext cx="4595097" cy="2250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hat is a Rave? - Guide to Raving | iHeartRaves">
            <a:extLst>
              <a:ext uri="{FF2B5EF4-FFF2-40B4-BE49-F238E27FC236}">
                <a16:creationId xmlns:a16="http://schemas.microsoft.com/office/drawing/2014/main" id="{F553666A-98C0-2612-9523-D00A06404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21" r="1" b="1"/>
          <a:stretch/>
        </p:blipFill>
        <p:spPr bwMode="auto">
          <a:xfrm>
            <a:off x="7252072" y="3245258"/>
            <a:ext cx="4262808" cy="2354039"/>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6EE270-0710-8E85-33A6-2D33C2040258}"/>
              </a:ext>
            </a:extLst>
          </p:cNvPr>
          <p:cNvSpPr>
            <a:spLocks noGrp="1"/>
          </p:cNvSpPr>
          <p:nvPr>
            <p:ph type="title"/>
          </p:nvPr>
        </p:nvSpPr>
        <p:spPr/>
        <p:txBody>
          <a:bodyPr/>
          <a:lstStyle/>
          <a:p>
            <a:r>
              <a:rPr lang="en-US" dirty="0">
                <a:ea typeface="Calibri Light"/>
                <a:cs typeface="Calibri Light"/>
              </a:rPr>
              <a:t>Overall Game Mood-board</a:t>
            </a:r>
            <a:endParaRPr lang="en-US" dirty="0"/>
          </a:p>
        </p:txBody>
      </p:sp>
      <p:pic>
        <p:nvPicPr>
          <p:cNvPr id="1028" name="Picture 4" descr="Review: Hotline Miami 2: Wrong Number - Hardcore Gamer">
            <a:extLst>
              <a:ext uri="{FF2B5EF4-FFF2-40B4-BE49-F238E27FC236}">
                <a16:creationId xmlns:a16="http://schemas.microsoft.com/office/drawing/2014/main" id="{6F985D89-DD72-7603-C8BD-DA49DBE152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42" y="2048585"/>
            <a:ext cx="4679004" cy="26319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gang beasts punch force mod">
            <a:extLst>
              <a:ext uri="{FF2B5EF4-FFF2-40B4-BE49-F238E27FC236}">
                <a16:creationId xmlns:a16="http://schemas.microsoft.com/office/drawing/2014/main" id="{460EBAAC-2119-1441-C40A-FF9693A332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1906624" y="2344758"/>
            <a:ext cx="2081716" cy="12629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D97816-452F-9F0A-15A4-701EED984EDF}"/>
              </a:ext>
            </a:extLst>
          </p:cNvPr>
          <p:cNvSpPr txBox="1"/>
          <p:nvPr/>
        </p:nvSpPr>
        <p:spPr>
          <a:xfrm>
            <a:off x="3007468" y="1547641"/>
            <a:ext cx="3307405" cy="369332"/>
          </a:xfrm>
          <a:prstGeom prst="rect">
            <a:avLst/>
          </a:prstGeom>
          <a:noFill/>
          <a:ln>
            <a:solidFill>
              <a:schemeClr val="tx1"/>
            </a:solidFill>
          </a:ln>
        </p:spPr>
        <p:txBody>
          <a:bodyPr wrap="square" rtlCol="0">
            <a:spAutoFit/>
          </a:bodyPr>
          <a:lstStyle/>
          <a:p>
            <a:r>
              <a:rPr lang="en-GB" dirty="0"/>
              <a:t>Momentum – punch – knockback</a:t>
            </a:r>
          </a:p>
        </p:txBody>
      </p:sp>
      <p:cxnSp>
        <p:nvCxnSpPr>
          <p:cNvPr id="5" name="Straight Connector 4">
            <a:extLst>
              <a:ext uri="{FF2B5EF4-FFF2-40B4-BE49-F238E27FC236}">
                <a16:creationId xmlns:a16="http://schemas.microsoft.com/office/drawing/2014/main" id="{60F093E8-BE54-179F-F67D-2E078A5230FA}"/>
              </a:ext>
            </a:extLst>
          </p:cNvPr>
          <p:cNvCxnSpPr>
            <a:cxnSpLocks/>
            <a:stCxn id="3" idx="1"/>
          </p:cNvCxnSpPr>
          <p:nvPr/>
        </p:nvCxnSpPr>
        <p:spPr>
          <a:xfrm>
            <a:off x="3007468" y="1732307"/>
            <a:ext cx="76200" cy="115286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C948BC2F-A0FA-E2C6-1B50-B8E5F8FBECEC}"/>
              </a:ext>
            </a:extLst>
          </p:cNvPr>
          <p:cNvPicPr>
            <a:picLocks noChangeAspect="1"/>
          </p:cNvPicPr>
          <p:nvPr/>
        </p:nvPicPr>
        <p:blipFill rotWithShape="1">
          <a:blip r:embed="rId6"/>
          <a:srcRect l="61266" t="5324" r="7937" b="80601"/>
          <a:stretch/>
        </p:blipFill>
        <p:spPr>
          <a:xfrm>
            <a:off x="470174" y="5175326"/>
            <a:ext cx="1014918" cy="965299"/>
          </a:xfrm>
          <a:prstGeom prst="rect">
            <a:avLst/>
          </a:prstGeom>
        </p:spPr>
      </p:pic>
      <p:pic>
        <p:nvPicPr>
          <p:cNvPr id="18" name="Picture 17">
            <a:extLst>
              <a:ext uri="{FF2B5EF4-FFF2-40B4-BE49-F238E27FC236}">
                <a16:creationId xmlns:a16="http://schemas.microsoft.com/office/drawing/2014/main" id="{37FA1707-6D61-7698-051F-3CE899F1CAD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3356042" y="5471506"/>
            <a:ext cx="976008" cy="795065"/>
          </a:xfrm>
          <a:prstGeom prst="rect">
            <a:avLst/>
          </a:prstGeom>
        </p:spPr>
      </p:pic>
      <p:pic>
        <p:nvPicPr>
          <p:cNvPr id="20" name="Picture 2" descr="Image result for gang beasts punch force mod">
            <a:extLst>
              <a:ext uri="{FF2B5EF4-FFF2-40B4-BE49-F238E27FC236}">
                <a16:creationId xmlns:a16="http://schemas.microsoft.com/office/drawing/2014/main" id="{0F4EF1F7-F85A-11F5-8F5A-9E59600B64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4332050" y="5175326"/>
            <a:ext cx="2081716" cy="12629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12ACE51-7938-0A84-CF49-CC39BF6386E0}"/>
              </a:ext>
            </a:extLst>
          </p:cNvPr>
          <p:cNvPicPr>
            <a:picLocks noChangeAspect="1"/>
          </p:cNvPicPr>
          <p:nvPr/>
        </p:nvPicPr>
        <p:blipFill rotWithShape="1">
          <a:blip r:embed="rId6"/>
          <a:srcRect l="61266" t="5324" r="7937" b="80601"/>
          <a:stretch/>
        </p:blipFill>
        <p:spPr>
          <a:xfrm>
            <a:off x="2030650" y="4988857"/>
            <a:ext cx="1014918" cy="965299"/>
          </a:xfrm>
          <a:prstGeom prst="rect">
            <a:avLst/>
          </a:prstGeom>
        </p:spPr>
      </p:pic>
      <p:pic>
        <p:nvPicPr>
          <p:cNvPr id="19" name="Picture 18">
            <a:extLst>
              <a:ext uri="{FF2B5EF4-FFF2-40B4-BE49-F238E27FC236}">
                <a16:creationId xmlns:a16="http://schemas.microsoft.com/office/drawing/2014/main" id="{3116B314-390B-510E-D08D-C526F6EB37D2}"/>
              </a:ext>
            </a:extLst>
          </p:cNvPr>
          <p:cNvPicPr>
            <a:picLocks noChangeAspect="1"/>
          </p:cNvPicPr>
          <p:nvPr/>
        </p:nvPicPr>
        <p:blipFill rotWithShape="1">
          <a:blip r:embed="rId6"/>
          <a:srcRect l="61266" t="5324" r="7937" b="80601"/>
          <a:stretch/>
        </p:blipFill>
        <p:spPr>
          <a:xfrm>
            <a:off x="1554808" y="5775726"/>
            <a:ext cx="1014918" cy="965299"/>
          </a:xfrm>
          <a:prstGeom prst="rect">
            <a:avLst/>
          </a:prstGeom>
        </p:spPr>
      </p:pic>
      <p:cxnSp>
        <p:nvCxnSpPr>
          <p:cNvPr id="23" name="Straight Connector 22">
            <a:extLst>
              <a:ext uri="{FF2B5EF4-FFF2-40B4-BE49-F238E27FC236}">
                <a16:creationId xmlns:a16="http://schemas.microsoft.com/office/drawing/2014/main" id="{8ECB1194-6440-0F5C-0514-7257FEC3C079}"/>
              </a:ext>
            </a:extLst>
          </p:cNvPr>
          <p:cNvCxnSpPr>
            <a:cxnSpLocks/>
          </p:cNvCxnSpPr>
          <p:nvPr/>
        </p:nvCxnSpPr>
        <p:spPr>
          <a:xfrm flipH="1">
            <a:off x="1159009" y="5230181"/>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D4C82CB-CF1B-B9DB-F01F-096345BCA36E}"/>
              </a:ext>
            </a:extLst>
          </p:cNvPr>
          <p:cNvCxnSpPr>
            <a:cxnSpLocks/>
          </p:cNvCxnSpPr>
          <p:nvPr/>
        </p:nvCxnSpPr>
        <p:spPr>
          <a:xfrm flipH="1">
            <a:off x="3291594" y="553890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D1D1968-DDBC-EC6B-79C0-98EADE6FF195}"/>
              </a:ext>
            </a:extLst>
          </p:cNvPr>
          <p:cNvCxnSpPr>
            <a:cxnSpLocks/>
          </p:cNvCxnSpPr>
          <p:nvPr/>
        </p:nvCxnSpPr>
        <p:spPr>
          <a:xfrm flipH="1">
            <a:off x="2688479" y="6106266"/>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F7CF6D1-C401-EB7A-C871-AC51EB8F296D}"/>
              </a:ext>
            </a:extLst>
          </p:cNvPr>
          <p:cNvCxnSpPr>
            <a:cxnSpLocks/>
          </p:cNvCxnSpPr>
          <p:nvPr/>
        </p:nvCxnSpPr>
        <p:spPr>
          <a:xfrm flipH="1" flipV="1">
            <a:off x="2842097" y="6465114"/>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52F6F498-1643-B9E4-144F-88C59AF3DC15}"/>
              </a:ext>
            </a:extLst>
          </p:cNvPr>
          <p:cNvGrpSpPr/>
          <p:nvPr/>
        </p:nvGrpSpPr>
        <p:grpSpPr>
          <a:xfrm rot="18461864">
            <a:off x="5811970" y="4568844"/>
            <a:ext cx="685189" cy="482649"/>
            <a:chOff x="5811970" y="4568844"/>
            <a:chExt cx="685189" cy="482649"/>
          </a:xfrm>
        </p:grpSpPr>
        <p:cxnSp>
          <p:nvCxnSpPr>
            <p:cNvPr id="30" name="Straight Connector 29">
              <a:extLst>
                <a:ext uri="{FF2B5EF4-FFF2-40B4-BE49-F238E27FC236}">
                  <a16:creationId xmlns:a16="http://schemas.microsoft.com/office/drawing/2014/main" id="{D0639C47-226D-7DDD-AAD1-20828C960990}"/>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6DEBD888-8B8E-C467-C6CF-B715B7E7AEA8}"/>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6200B1E-3569-115F-F8AA-FDCCD3931035}"/>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7B0D5436-274D-1CCB-9734-BD34DB4494CB}"/>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9B0B72F7-0D98-8713-5FDA-142E5CD9E90E}"/>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86FDBC91-3B0B-6709-7693-CE2BB20EF62A}"/>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955A68F2-77E7-EC4F-6E6E-C110EF17690B}"/>
              </a:ext>
            </a:extLst>
          </p:cNvPr>
          <p:cNvGrpSpPr/>
          <p:nvPr/>
        </p:nvGrpSpPr>
        <p:grpSpPr>
          <a:xfrm>
            <a:off x="3581398" y="5343186"/>
            <a:ext cx="285945" cy="77185"/>
            <a:chOff x="3581398" y="5343186"/>
            <a:chExt cx="285945" cy="77185"/>
          </a:xfrm>
        </p:grpSpPr>
        <p:cxnSp>
          <p:nvCxnSpPr>
            <p:cNvPr id="46" name="Straight Connector 45">
              <a:extLst>
                <a:ext uri="{FF2B5EF4-FFF2-40B4-BE49-F238E27FC236}">
                  <a16:creationId xmlns:a16="http://schemas.microsoft.com/office/drawing/2014/main" id="{785FEC32-C9D0-C5D3-2D28-29554E0B0E4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86A1070-01F6-0B25-AC55-ED2E7B0A7BD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CE1CC6B9-13A0-62E7-C18D-167331708DDB}"/>
              </a:ext>
            </a:extLst>
          </p:cNvPr>
          <p:cNvGrpSpPr/>
          <p:nvPr/>
        </p:nvGrpSpPr>
        <p:grpSpPr>
          <a:xfrm>
            <a:off x="3179320" y="6030608"/>
            <a:ext cx="285945" cy="77185"/>
            <a:chOff x="3581398" y="5343186"/>
            <a:chExt cx="285945" cy="77185"/>
          </a:xfrm>
        </p:grpSpPr>
        <p:cxnSp>
          <p:nvCxnSpPr>
            <p:cNvPr id="52" name="Straight Connector 51">
              <a:extLst>
                <a:ext uri="{FF2B5EF4-FFF2-40B4-BE49-F238E27FC236}">
                  <a16:creationId xmlns:a16="http://schemas.microsoft.com/office/drawing/2014/main" id="{2E215AF2-05D1-E1C9-3E38-F58ACDAA951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F3A7E136-D36B-B6A5-6B61-6C9804992B7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127C5CE8-6E94-81DE-251D-6BC98EC07DD4}"/>
              </a:ext>
            </a:extLst>
          </p:cNvPr>
          <p:cNvGrpSpPr/>
          <p:nvPr/>
        </p:nvGrpSpPr>
        <p:grpSpPr>
          <a:xfrm>
            <a:off x="1347275" y="6221915"/>
            <a:ext cx="285945" cy="77185"/>
            <a:chOff x="3581398" y="5343186"/>
            <a:chExt cx="285945" cy="77185"/>
          </a:xfrm>
        </p:grpSpPr>
        <p:cxnSp>
          <p:nvCxnSpPr>
            <p:cNvPr id="55" name="Straight Connector 54">
              <a:extLst>
                <a:ext uri="{FF2B5EF4-FFF2-40B4-BE49-F238E27FC236}">
                  <a16:creationId xmlns:a16="http://schemas.microsoft.com/office/drawing/2014/main" id="{9C5C3954-14CE-E3BA-0D62-57B795CAACEA}"/>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0DCB4744-A2DB-70B4-0C2E-4595FC12981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923C4E31-FE1B-B604-5C23-6364F270F914}"/>
              </a:ext>
            </a:extLst>
          </p:cNvPr>
          <p:cNvGrpSpPr/>
          <p:nvPr/>
        </p:nvGrpSpPr>
        <p:grpSpPr>
          <a:xfrm>
            <a:off x="264261" y="5635007"/>
            <a:ext cx="285945" cy="77185"/>
            <a:chOff x="3581398" y="5343186"/>
            <a:chExt cx="285945" cy="77185"/>
          </a:xfrm>
        </p:grpSpPr>
        <p:cxnSp>
          <p:nvCxnSpPr>
            <p:cNvPr id="58" name="Straight Connector 57">
              <a:extLst>
                <a:ext uri="{FF2B5EF4-FFF2-40B4-BE49-F238E27FC236}">
                  <a16:creationId xmlns:a16="http://schemas.microsoft.com/office/drawing/2014/main" id="{EF999F97-DCB4-5F68-CBC9-AA511AAC3052}"/>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E7BB1C32-E1B4-C5D3-7AE5-DC0086816ED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5C51FD99-E240-01D1-2701-C30622A31C8A}"/>
              </a:ext>
            </a:extLst>
          </p:cNvPr>
          <p:cNvGrpSpPr/>
          <p:nvPr/>
        </p:nvGrpSpPr>
        <p:grpSpPr>
          <a:xfrm>
            <a:off x="815497" y="5271837"/>
            <a:ext cx="285945" cy="77185"/>
            <a:chOff x="3581398" y="5343186"/>
            <a:chExt cx="285945" cy="77185"/>
          </a:xfrm>
        </p:grpSpPr>
        <p:cxnSp>
          <p:nvCxnSpPr>
            <p:cNvPr id="61" name="Straight Connector 60">
              <a:extLst>
                <a:ext uri="{FF2B5EF4-FFF2-40B4-BE49-F238E27FC236}">
                  <a16:creationId xmlns:a16="http://schemas.microsoft.com/office/drawing/2014/main" id="{174CE820-112C-60C8-B42D-EDE878FC62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F75850B1-0AB2-7114-2F46-3E93D567DD4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3" name="Group 62">
            <a:extLst>
              <a:ext uri="{FF2B5EF4-FFF2-40B4-BE49-F238E27FC236}">
                <a16:creationId xmlns:a16="http://schemas.microsoft.com/office/drawing/2014/main" id="{9BBCE777-7587-BE87-B9C5-AAE1472436C0}"/>
              </a:ext>
            </a:extLst>
          </p:cNvPr>
          <p:cNvGrpSpPr/>
          <p:nvPr/>
        </p:nvGrpSpPr>
        <p:grpSpPr>
          <a:xfrm>
            <a:off x="2427049" y="5064312"/>
            <a:ext cx="285945" cy="77185"/>
            <a:chOff x="3581398" y="5343186"/>
            <a:chExt cx="285945" cy="77185"/>
          </a:xfrm>
        </p:grpSpPr>
        <p:cxnSp>
          <p:nvCxnSpPr>
            <p:cNvPr id="1024" name="Straight Connector 1023">
              <a:extLst>
                <a:ext uri="{FF2B5EF4-FFF2-40B4-BE49-F238E27FC236}">
                  <a16:creationId xmlns:a16="http://schemas.microsoft.com/office/drawing/2014/main" id="{EE837174-23DA-3B27-3DD0-17DFA8D09715}"/>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25" name="Straight Connector 1024">
              <a:extLst>
                <a:ext uri="{FF2B5EF4-FFF2-40B4-BE49-F238E27FC236}">
                  <a16:creationId xmlns:a16="http://schemas.microsoft.com/office/drawing/2014/main" id="{5E04EE26-D362-E066-D777-81056C39057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27" name="Group 1026">
            <a:extLst>
              <a:ext uri="{FF2B5EF4-FFF2-40B4-BE49-F238E27FC236}">
                <a16:creationId xmlns:a16="http://schemas.microsoft.com/office/drawing/2014/main" id="{F64DE0D4-950D-30B3-0537-A08AD48595C6}"/>
              </a:ext>
            </a:extLst>
          </p:cNvPr>
          <p:cNvGrpSpPr/>
          <p:nvPr/>
        </p:nvGrpSpPr>
        <p:grpSpPr>
          <a:xfrm>
            <a:off x="4836270" y="5401540"/>
            <a:ext cx="285945" cy="77185"/>
            <a:chOff x="3581398" y="5343186"/>
            <a:chExt cx="285945" cy="77185"/>
          </a:xfrm>
        </p:grpSpPr>
        <p:cxnSp>
          <p:nvCxnSpPr>
            <p:cNvPr id="1029" name="Straight Connector 1028">
              <a:extLst>
                <a:ext uri="{FF2B5EF4-FFF2-40B4-BE49-F238E27FC236}">
                  <a16:creationId xmlns:a16="http://schemas.microsoft.com/office/drawing/2014/main" id="{D7655EB8-ABC0-CA63-5FC6-C63A150B035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0" name="Straight Connector 1029">
              <a:extLst>
                <a:ext uri="{FF2B5EF4-FFF2-40B4-BE49-F238E27FC236}">
                  <a16:creationId xmlns:a16="http://schemas.microsoft.com/office/drawing/2014/main" id="{FDB4E5C1-44AA-6EE7-7FC0-A9055F2E32D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1" name="Group 1030">
            <a:extLst>
              <a:ext uri="{FF2B5EF4-FFF2-40B4-BE49-F238E27FC236}">
                <a16:creationId xmlns:a16="http://schemas.microsoft.com/office/drawing/2014/main" id="{7A11FA4E-89FB-5506-1A52-94CD94857F78}"/>
              </a:ext>
            </a:extLst>
          </p:cNvPr>
          <p:cNvGrpSpPr/>
          <p:nvPr/>
        </p:nvGrpSpPr>
        <p:grpSpPr>
          <a:xfrm>
            <a:off x="5426415" y="5427481"/>
            <a:ext cx="285945" cy="77185"/>
            <a:chOff x="3581398" y="5343186"/>
            <a:chExt cx="285945" cy="77185"/>
          </a:xfrm>
        </p:grpSpPr>
        <p:cxnSp>
          <p:nvCxnSpPr>
            <p:cNvPr id="1032" name="Straight Connector 1031">
              <a:extLst>
                <a:ext uri="{FF2B5EF4-FFF2-40B4-BE49-F238E27FC236}">
                  <a16:creationId xmlns:a16="http://schemas.microsoft.com/office/drawing/2014/main" id="{FA90AC63-68E2-D78B-5E7C-290505A9582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3" name="Straight Connector 1032">
              <a:extLst>
                <a:ext uri="{FF2B5EF4-FFF2-40B4-BE49-F238E27FC236}">
                  <a16:creationId xmlns:a16="http://schemas.microsoft.com/office/drawing/2014/main" id="{16D49E55-4894-E3FD-49C6-C81B3575458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4" name="Group 1033">
            <a:extLst>
              <a:ext uri="{FF2B5EF4-FFF2-40B4-BE49-F238E27FC236}">
                <a16:creationId xmlns:a16="http://schemas.microsoft.com/office/drawing/2014/main" id="{6C48954D-8ACE-53A0-4275-8594121E5CDE}"/>
              </a:ext>
            </a:extLst>
          </p:cNvPr>
          <p:cNvGrpSpPr/>
          <p:nvPr/>
        </p:nvGrpSpPr>
        <p:grpSpPr>
          <a:xfrm>
            <a:off x="4353128" y="6056539"/>
            <a:ext cx="285945" cy="77185"/>
            <a:chOff x="3581398" y="5343186"/>
            <a:chExt cx="285945" cy="77185"/>
          </a:xfrm>
        </p:grpSpPr>
        <p:cxnSp>
          <p:nvCxnSpPr>
            <p:cNvPr id="1035" name="Straight Connector 1034">
              <a:extLst>
                <a:ext uri="{FF2B5EF4-FFF2-40B4-BE49-F238E27FC236}">
                  <a16:creationId xmlns:a16="http://schemas.microsoft.com/office/drawing/2014/main" id="{D1130077-752B-2C29-A98D-0EE5D4AE69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6" name="Straight Connector 1035">
              <a:extLst>
                <a:ext uri="{FF2B5EF4-FFF2-40B4-BE49-F238E27FC236}">
                  <a16:creationId xmlns:a16="http://schemas.microsoft.com/office/drawing/2014/main" id="{7E00F46F-0E17-7CC2-37AB-1FAACB42BB3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7" name="Group 1036">
            <a:extLst>
              <a:ext uri="{FF2B5EF4-FFF2-40B4-BE49-F238E27FC236}">
                <a16:creationId xmlns:a16="http://schemas.microsoft.com/office/drawing/2014/main" id="{7697B43E-A46D-C7CA-9C56-AA7A0636BD68}"/>
              </a:ext>
            </a:extLst>
          </p:cNvPr>
          <p:cNvGrpSpPr/>
          <p:nvPr/>
        </p:nvGrpSpPr>
        <p:grpSpPr>
          <a:xfrm>
            <a:off x="1937423" y="5849016"/>
            <a:ext cx="285945" cy="77185"/>
            <a:chOff x="3581398" y="5343186"/>
            <a:chExt cx="285945" cy="77185"/>
          </a:xfrm>
        </p:grpSpPr>
        <p:cxnSp>
          <p:nvCxnSpPr>
            <p:cNvPr id="1038" name="Straight Connector 1037">
              <a:extLst>
                <a:ext uri="{FF2B5EF4-FFF2-40B4-BE49-F238E27FC236}">
                  <a16:creationId xmlns:a16="http://schemas.microsoft.com/office/drawing/2014/main" id="{ACBBA7FC-0607-07B6-1D97-319ABEE6AB2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9" name="Straight Connector 1038">
              <a:extLst>
                <a:ext uri="{FF2B5EF4-FFF2-40B4-BE49-F238E27FC236}">
                  <a16:creationId xmlns:a16="http://schemas.microsoft.com/office/drawing/2014/main" id="{35D90F70-381A-C4A6-9952-217FF90D6585}"/>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40" name="Group 1039">
            <a:extLst>
              <a:ext uri="{FF2B5EF4-FFF2-40B4-BE49-F238E27FC236}">
                <a16:creationId xmlns:a16="http://schemas.microsoft.com/office/drawing/2014/main" id="{614BCFBE-98BE-15D3-B109-DAF0417199D0}"/>
              </a:ext>
            </a:extLst>
          </p:cNvPr>
          <p:cNvGrpSpPr/>
          <p:nvPr/>
        </p:nvGrpSpPr>
        <p:grpSpPr>
          <a:xfrm>
            <a:off x="1836910" y="5437209"/>
            <a:ext cx="285945" cy="77185"/>
            <a:chOff x="3581398" y="5343186"/>
            <a:chExt cx="285945" cy="77185"/>
          </a:xfrm>
        </p:grpSpPr>
        <p:cxnSp>
          <p:nvCxnSpPr>
            <p:cNvPr id="1041" name="Straight Connector 1040">
              <a:extLst>
                <a:ext uri="{FF2B5EF4-FFF2-40B4-BE49-F238E27FC236}">
                  <a16:creationId xmlns:a16="http://schemas.microsoft.com/office/drawing/2014/main" id="{9DA70BFF-06C3-692F-B67E-6DABEC17D16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42" name="Straight Connector 1041">
              <a:extLst>
                <a:ext uri="{FF2B5EF4-FFF2-40B4-BE49-F238E27FC236}">
                  <a16:creationId xmlns:a16="http://schemas.microsoft.com/office/drawing/2014/main" id="{4C2927D2-3567-2BA0-52EA-6B4777476DF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1043" name="Rectangle 1042">
            <a:extLst>
              <a:ext uri="{FF2B5EF4-FFF2-40B4-BE49-F238E27FC236}">
                <a16:creationId xmlns:a16="http://schemas.microsoft.com/office/drawing/2014/main" id="{212508C6-37AF-8BD7-D6F0-504BFDDE8130}"/>
              </a:ext>
            </a:extLst>
          </p:cNvPr>
          <p:cNvSpPr/>
          <p:nvPr/>
        </p:nvSpPr>
        <p:spPr>
          <a:xfrm>
            <a:off x="10090825" y="6293255"/>
            <a:ext cx="2101175" cy="398828"/>
          </a:xfrm>
          <a:prstGeom prst="rect">
            <a:avLst/>
          </a:prstGeom>
          <a:solidFill>
            <a:srgbClr val="AB0C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6A6A473-54F2-F113-B7D2-1FBF411852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049" r="-5" b="5734"/>
          <a:stretch/>
        </p:blipFill>
        <p:spPr bwMode="auto">
          <a:xfrm>
            <a:off x="5168210" y="218649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42 Festival Accessories, Gear &amp; Must Haves To Bring To a Rave">
            <a:extLst>
              <a:ext uri="{FF2B5EF4-FFF2-40B4-BE49-F238E27FC236}">
                <a16:creationId xmlns:a16="http://schemas.microsoft.com/office/drawing/2014/main" id="{74104CD4-19E2-98FE-18C5-859DF9183DA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7511" r="2" b="9114"/>
          <a:stretch/>
        </p:blipFill>
        <p:spPr bwMode="auto">
          <a:xfrm>
            <a:off x="8823691" y="4633210"/>
            <a:ext cx="3243681" cy="15887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9219C9-9666-3ACC-1CC8-97C1E3175CE0}"/>
              </a:ext>
            </a:extLst>
          </p:cNvPr>
          <p:cNvSpPr txBox="1"/>
          <p:nvPr/>
        </p:nvSpPr>
        <p:spPr>
          <a:xfrm>
            <a:off x="6559529" y="5929868"/>
            <a:ext cx="2264162" cy="646331"/>
          </a:xfrm>
          <a:prstGeom prst="rect">
            <a:avLst/>
          </a:prstGeom>
          <a:noFill/>
          <a:ln>
            <a:solidFill>
              <a:schemeClr val="tx1"/>
            </a:solidFill>
          </a:ln>
        </p:spPr>
        <p:txBody>
          <a:bodyPr wrap="square" rtlCol="0">
            <a:spAutoFit/>
          </a:bodyPr>
          <a:lstStyle/>
          <a:p>
            <a:r>
              <a:rPr lang="en-GB" dirty="0"/>
              <a:t>Empty hotel turned (rave/show) fight club</a:t>
            </a:r>
          </a:p>
        </p:txBody>
      </p:sp>
      <p:cxnSp>
        <p:nvCxnSpPr>
          <p:cNvPr id="12" name="Straight Connector 11">
            <a:extLst>
              <a:ext uri="{FF2B5EF4-FFF2-40B4-BE49-F238E27FC236}">
                <a16:creationId xmlns:a16="http://schemas.microsoft.com/office/drawing/2014/main" id="{DDBCFDF5-02F7-AAB3-FBCB-18E8E5883CF3}"/>
              </a:ext>
            </a:extLst>
          </p:cNvPr>
          <p:cNvCxnSpPr>
            <a:cxnSpLocks/>
            <a:stCxn id="11" idx="0"/>
          </p:cNvCxnSpPr>
          <p:nvPr/>
        </p:nvCxnSpPr>
        <p:spPr>
          <a:xfrm flipV="1">
            <a:off x="7691610" y="5657975"/>
            <a:ext cx="293775" cy="271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68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84AE-05D9-3F9A-AD82-A30FF48775C2}"/>
              </a:ext>
            </a:extLst>
          </p:cNvPr>
          <p:cNvSpPr>
            <a:spLocks noGrp="1"/>
          </p:cNvSpPr>
          <p:nvPr>
            <p:ph type="title"/>
          </p:nvPr>
        </p:nvSpPr>
        <p:spPr/>
        <p:txBody>
          <a:bodyPr/>
          <a:lstStyle/>
          <a:p>
            <a:r>
              <a:rPr lang="en-US" dirty="0">
                <a:ea typeface="Calibri Light"/>
                <a:cs typeface="Calibri Light"/>
              </a:rPr>
              <a:t>Narrative Context</a:t>
            </a:r>
            <a:endParaRPr lang="en-US" dirty="0"/>
          </a:p>
        </p:txBody>
      </p:sp>
      <p:sp>
        <p:nvSpPr>
          <p:cNvPr id="3" name="Content Placeholder 2">
            <a:extLst>
              <a:ext uri="{FF2B5EF4-FFF2-40B4-BE49-F238E27FC236}">
                <a16:creationId xmlns:a16="http://schemas.microsoft.com/office/drawing/2014/main" id="{4EB0BC23-40E5-53AE-0D11-D2AEAF6EBCAF}"/>
              </a:ext>
            </a:extLst>
          </p:cNvPr>
          <p:cNvSpPr>
            <a:spLocks noGrp="1"/>
          </p:cNvSpPr>
          <p:nvPr>
            <p:ph idx="1"/>
          </p:nvPr>
        </p:nvSpPr>
        <p:spPr/>
        <p:txBody>
          <a:bodyPr vert="horz" lIns="91440" tIns="45720" rIns="91440" bIns="45720" rtlCol="0" anchor="t">
            <a:normAutofit/>
          </a:bodyPr>
          <a:lstStyle/>
          <a:p>
            <a:r>
              <a:rPr lang="en-US" dirty="0">
                <a:ea typeface="Calibri"/>
                <a:cs typeface="Calibri"/>
              </a:rPr>
              <a:t>This is a show</a:t>
            </a:r>
          </a:p>
          <a:p>
            <a:r>
              <a:rPr lang="en-US" dirty="0">
                <a:ea typeface="Calibri"/>
                <a:cs typeface="Calibri"/>
              </a:rPr>
              <a:t>Ran by enthusiasts with time to spare</a:t>
            </a:r>
          </a:p>
          <a:p>
            <a:r>
              <a:rPr lang="en-US" dirty="0">
                <a:ea typeface="Calibri"/>
                <a:cs typeface="Calibri"/>
              </a:rPr>
              <a:t>they wear costumes in which they fight each other for entertainment</a:t>
            </a:r>
          </a:p>
          <a:p>
            <a:r>
              <a:rPr lang="en-US" dirty="0">
                <a:cs typeface="Calibri"/>
              </a:rPr>
              <a:t>The most prolific of contestants got to claim a popular character and space for themselves</a:t>
            </a:r>
          </a:p>
        </p:txBody>
      </p:sp>
      <p:sp>
        <p:nvSpPr>
          <p:cNvPr id="4" name="TextBox 3">
            <a:extLst>
              <a:ext uri="{FF2B5EF4-FFF2-40B4-BE49-F238E27FC236}">
                <a16:creationId xmlns:a16="http://schemas.microsoft.com/office/drawing/2014/main" id="{6C973B1E-F3C5-66E6-FD64-86F6457BDA97}"/>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64216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542</TotalTime>
  <Words>1710</Words>
  <Application>Microsoft Office PowerPoint</Application>
  <PresentationFormat>Widescreen</PresentationFormat>
  <Paragraphs>159</Paragraphs>
  <Slides>19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Overall Game Mood-board</vt:lpstr>
      <vt:lpstr>Narrative Context</vt:lpstr>
      <vt:lpstr>Mechanics and Gameplay</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vt:lpstr>
      <vt:lpstr>Improvements we would Implement</vt:lpstr>
      <vt:lpstr>How our teamwork could improve</vt:lpstr>
      <vt:lpstr>Questions</vt:lpstr>
      <vt:lpstr>Posible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ASHALL, CHARLIE (Student)</cp:lastModifiedBy>
  <cp:revision>641</cp:revision>
  <dcterms:created xsi:type="dcterms:W3CDTF">2023-10-04T22:26:33Z</dcterms:created>
  <dcterms:modified xsi:type="dcterms:W3CDTF">2023-12-07T19:24:44Z</dcterms:modified>
</cp:coreProperties>
</file>